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8" r:id="rId5"/>
    <p:sldId id="279" r:id="rId6"/>
    <p:sldId id="259" r:id="rId7"/>
    <p:sldId id="260" r:id="rId8"/>
    <p:sldId id="261" r:id="rId9"/>
    <p:sldId id="262" r:id="rId10"/>
    <p:sldId id="267" r:id="rId11"/>
    <p:sldId id="273" r:id="rId12"/>
    <p:sldId id="263" r:id="rId13"/>
    <p:sldId id="274" r:id="rId14"/>
    <p:sldId id="268" r:id="rId15"/>
    <p:sldId id="264" r:id="rId16"/>
    <p:sldId id="269" r:id="rId17"/>
    <p:sldId id="275" r:id="rId18"/>
    <p:sldId id="276" r:id="rId19"/>
    <p:sldId id="277" r:id="rId20"/>
    <p:sldId id="265" r:id="rId21"/>
    <p:sldId id="270" r:id="rId22"/>
    <p:sldId id="266" r:id="rId23"/>
    <p:sldId id="271" r:id="rId24"/>
    <p:sldId id="280" r:id="rId25"/>
    <p:sldId id="281" r:id="rId26"/>
    <p:sldId id="282" r:id="rId27"/>
    <p:sldId id="27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8CCFE8C-0385-42C8-8324-DEBD018B5C2D}" type="datetimeFigureOut">
              <a:rPr lang="en-GB" smtClean="0"/>
              <a:t>21/02/2019</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119CF76-489D-4DB0-AB38-12C71E141523}"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CCFE8C-0385-42C8-8324-DEBD018B5C2D}" type="datetimeFigureOut">
              <a:rPr lang="en-GB" smtClean="0"/>
              <a:t>21/02/2019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9CF76-489D-4DB0-AB38-12C71E14152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CCFE8C-0385-42C8-8324-DEBD018B5C2D}" type="datetimeFigureOut">
              <a:rPr lang="en-GB" smtClean="0"/>
              <a:t>21/02/2019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9CF76-489D-4DB0-AB38-12C71E14152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CCFE8C-0385-42C8-8324-DEBD018B5C2D}" type="datetimeFigureOut">
              <a:rPr lang="en-GB" smtClean="0"/>
              <a:t>21/02/2019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9CF76-489D-4DB0-AB38-12C71E14152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CCFE8C-0385-42C8-8324-DEBD018B5C2D}" type="datetimeFigureOut">
              <a:rPr lang="en-GB" smtClean="0"/>
              <a:t>21/02/2019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9CF76-489D-4DB0-AB38-12C71E14152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98CCFE8C-0385-42C8-8324-DEBD018B5C2D}" type="datetimeFigureOut">
              <a:rPr lang="en-GB" smtClean="0"/>
              <a:t>21/02/2019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19CF76-489D-4DB0-AB38-12C71E141523}"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CCFE8C-0385-42C8-8324-DEBD018B5C2D}" type="datetimeFigureOut">
              <a:rPr lang="en-GB" smtClean="0"/>
              <a:t>21/02/2019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119CF76-489D-4DB0-AB38-12C71E14152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CCFE8C-0385-42C8-8324-DEBD018B5C2D}" type="datetimeFigureOut">
              <a:rPr lang="en-GB" smtClean="0"/>
              <a:t>21/02/2019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119CF76-489D-4DB0-AB38-12C71E14152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CCFE8C-0385-42C8-8324-DEBD018B5C2D}" type="datetimeFigureOut">
              <a:rPr lang="en-GB" smtClean="0"/>
              <a:t>21/02/2019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119CF76-489D-4DB0-AB38-12C71E14152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8CCFE8C-0385-42C8-8324-DEBD018B5C2D}" type="datetimeFigureOut">
              <a:rPr lang="en-GB" smtClean="0"/>
              <a:t>21/02/2019</a:t>
            </a:fld>
            <a:endParaRPr lang="en-GB"/>
          </a:p>
        </p:txBody>
      </p:sp>
      <p:sp>
        <p:nvSpPr>
          <p:cNvPr id="7" name="Slide Number Placeholder 6"/>
          <p:cNvSpPr>
            <a:spLocks noGrp="1"/>
          </p:cNvSpPr>
          <p:nvPr>
            <p:ph type="sldNum" sz="quarter" idx="12"/>
          </p:nvPr>
        </p:nvSpPr>
        <p:spPr/>
        <p:txBody>
          <a:bodyPr/>
          <a:lstStyle/>
          <a:p>
            <a:fld id="{A119CF76-489D-4DB0-AB38-12C71E141523}"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CCFE8C-0385-42C8-8324-DEBD018B5C2D}" type="datetimeFigureOut">
              <a:rPr lang="en-GB" smtClean="0"/>
              <a:t>21/02/2019</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A119CF76-489D-4DB0-AB38-12C71E14152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8CCFE8C-0385-42C8-8324-DEBD018B5C2D}" type="datetimeFigureOut">
              <a:rPr lang="en-GB" smtClean="0"/>
              <a:t>21/02/2019</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119CF76-489D-4DB0-AB38-12C71E14152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eis.org.uk/Content/images/Policies/Violent%20and%20Disruptive%20Pupils.pdf" TargetMode="External"/><Relationship Id="rId2" Type="http://schemas.openxmlformats.org/officeDocument/2006/relationships/hyperlink" Target="https://www.eis.org.uk/Content/Glasgow/images/ECiIaS%20-%20Physical%20Intervention.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gtcs.org.uk/web/FILES/teacher-regulation/professional-guidance-ecomms-social-media.pdf" TargetMode="External"/><Relationship Id="rId2" Type="http://schemas.openxmlformats.org/officeDocument/2006/relationships/hyperlink" Target="https://www.eis.org.uk/Content/Glasgow/images/SocialMediaGuideVersion1June2011.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eis.org.uk/content/asp/glasgow/images/mc76_app1.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www.eis.org.uk/Content/images/Policies/Violent%20and%20Disruptive%20Pupils.pdf" TargetMode="External"/><Relationship Id="rId3" Type="http://schemas.openxmlformats.org/officeDocument/2006/relationships/hyperlink" Target="https://www.eis.org.uk/Content/Glasgow/images/MC08_0418.PDF" TargetMode="External"/><Relationship Id="rId7" Type="http://schemas.openxmlformats.org/officeDocument/2006/relationships/hyperlink" Target="https://www.eis.org.uk/Content/Glasgow/images/Glasgow%20Online%20-%20Anti-Bullying.pdf" TargetMode="External"/><Relationship Id="rId2" Type="http://schemas.openxmlformats.org/officeDocument/2006/relationships/hyperlink" Target="https://www.eis.org.uk/Content/Glasgow/images/promotingpositivebehaviour%5b1%5d.pdf" TargetMode="External"/><Relationship Id="rId1" Type="http://schemas.openxmlformats.org/officeDocument/2006/relationships/slideLayout" Target="../slideLayouts/slideLayout2.xml"/><Relationship Id="rId6" Type="http://schemas.openxmlformats.org/officeDocument/2006/relationships/hyperlink" Target="http://www.goglasgow.org.uk/Pages/Show/576" TargetMode="External"/><Relationship Id="rId5" Type="http://schemas.openxmlformats.org/officeDocument/2006/relationships/hyperlink" Target="http://www.goglasgow.org.uk/content/usergenerated/file/policies_guidelines/eciias%20-%20anti-bullying.pdf" TargetMode="External"/><Relationship Id="rId4" Type="http://schemas.openxmlformats.org/officeDocument/2006/relationships/hyperlink" Target="https://www.eis.org.uk/content/asp/glasgow/images/mc76_1214%20violence%20to%20staff.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is.org.uk/Content/Glasgow/images/MC08_0418.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Discipline – Fact or Myth?</a:t>
            </a:r>
          </a:p>
        </p:txBody>
      </p:sp>
      <p:sp>
        <p:nvSpPr>
          <p:cNvPr id="3" name="Subtitle 2"/>
          <p:cNvSpPr>
            <a:spLocks noGrp="1"/>
          </p:cNvSpPr>
          <p:nvPr>
            <p:ph type="subTitle" idx="1"/>
          </p:nvPr>
        </p:nvSpPr>
        <p:spPr/>
        <p:txBody>
          <a:bodyPr/>
          <a:lstStyle/>
          <a:p>
            <a:r>
              <a:rPr lang="en-GB" dirty="0"/>
              <a:t>Glasgow EIS Local Association Members Meeting </a:t>
            </a:r>
          </a:p>
          <a:p>
            <a:r>
              <a:rPr lang="en-GB" dirty="0"/>
              <a:t>February 2018</a:t>
            </a:r>
          </a:p>
        </p:txBody>
      </p:sp>
    </p:spTree>
    <p:extLst>
      <p:ext uri="{BB962C8B-B14F-4D97-AF65-F5344CB8AC3E}">
        <p14:creationId xmlns:p14="http://schemas.microsoft.com/office/powerpoint/2010/main" val="3385923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Myth/Fact</a:t>
            </a:r>
          </a:p>
        </p:txBody>
      </p:sp>
      <p:sp>
        <p:nvSpPr>
          <p:cNvPr id="3" name="Content Placeholder 2"/>
          <p:cNvSpPr>
            <a:spLocks noGrp="1"/>
          </p:cNvSpPr>
          <p:nvPr>
            <p:ph idx="1"/>
          </p:nvPr>
        </p:nvSpPr>
        <p:spPr>
          <a:xfrm>
            <a:off x="1043492" y="2368295"/>
            <a:ext cx="6777317" cy="3508977"/>
          </a:xfrm>
        </p:spPr>
        <p:txBody>
          <a:bodyPr>
            <a:normAutofit lnSpcReduction="10000"/>
          </a:bodyPr>
          <a:lstStyle/>
          <a:p>
            <a:r>
              <a:rPr lang="en-GB" dirty="0"/>
              <a:t>It depends on school policy</a:t>
            </a:r>
          </a:p>
          <a:p>
            <a:r>
              <a:rPr lang="en-GB" dirty="0"/>
              <a:t>EIS guidance document on misuse of mobile phones states ‘Local Authorities and schools will have policies on mobile phones currently in place. </a:t>
            </a:r>
          </a:p>
          <a:p>
            <a:r>
              <a:rPr lang="en-GB" dirty="0"/>
              <a:t>Smartphones pose a problem for schools and it is important that extant policies are reviewed to cover guidelines/prohibitions on these phones.’</a:t>
            </a:r>
          </a:p>
        </p:txBody>
      </p:sp>
    </p:spTree>
    <p:extLst>
      <p:ext uri="{BB962C8B-B14F-4D97-AF65-F5344CB8AC3E}">
        <p14:creationId xmlns:p14="http://schemas.microsoft.com/office/powerpoint/2010/main" val="3276928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Myth/Fact</a:t>
            </a:r>
          </a:p>
        </p:txBody>
      </p:sp>
      <p:sp>
        <p:nvSpPr>
          <p:cNvPr id="3" name="Content Placeholder 2"/>
          <p:cNvSpPr>
            <a:spLocks noGrp="1"/>
          </p:cNvSpPr>
          <p:nvPr>
            <p:ph idx="1"/>
          </p:nvPr>
        </p:nvSpPr>
        <p:spPr/>
        <p:txBody>
          <a:bodyPr/>
          <a:lstStyle/>
          <a:p>
            <a:pPr marL="68580" indent="0">
              <a:buNone/>
            </a:pPr>
            <a:r>
              <a:rPr lang="en-GB" dirty="0"/>
              <a:t>GCC policy in this area is:</a:t>
            </a:r>
          </a:p>
          <a:p>
            <a:r>
              <a:rPr lang="en-GB" dirty="0"/>
              <a:t>That each school should have their own policy based on common-sense. </a:t>
            </a:r>
          </a:p>
          <a:p>
            <a:r>
              <a:rPr lang="en-GB" dirty="0"/>
              <a:t>These policies should be made clear to all staff, pupils and parents to avoid conflict or confusion.</a:t>
            </a:r>
          </a:p>
          <a:p>
            <a:pPr marL="68580" indent="0">
              <a:buNone/>
            </a:pPr>
            <a:endParaRPr lang="en-GB" dirty="0"/>
          </a:p>
        </p:txBody>
      </p:sp>
    </p:spTree>
    <p:extLst>
      <p:ext uri="{BB962C8B-B14F-4D97-AF65-F5344CB8AC3E}">
        <p14:creationId xmlns:p14="http://schemas.microsoft.com/office/powerpoint/2010/main" val="4269442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Fact or Myth?</a:t>
            </a:r>
          </a:p>
        </p:txBody>
      </p:sp>
      <p:sp>
        <p:nvSpPr>
          <p:cNvPr id="3" name="Content Placeholder 2"/>
          <p:cNvSpPr>
            <a:spLocks noGrp="1"/>
          </p:cNvSpPr>
          <p:nvPr>
            <p:ph idx="1"/>
          </p:nvPr>
        </p:nvSpPr>
        <p:spPr/>
        <p:txBody>
          <a:bodyPr/>
          <a:lstStyle/>
          <a:p>
            <a:pPr marL="0" indent="0">
              <a:buNone/>
            </a:pPr>
            <a:r>
              <a:rPr lang="en-GB" dirty="0"/>
              <a:t>Teachers should not try to separate a fight between pupils.</a:t>
            </a:r>
          </a:p>
        </p:txBody>
      </p:sp>
    </p:spTree>
    <p:extLst>
      <p:ext uri="{BB962C8B-B14F-4D97-AF65-F5344CB8AC3E}">
        <p14:creationId xmlns:p14="http://schemas.microsoft.com/office/powerpoint/2010/main" val="150958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Myth</a:t>
            </a:r>
          </a:p>
        </p:txBody>
      </p:sp>
      <p:sp>
        <p:nvSpPr>
          <p:cNvPr id="3" name="Content Placeholder 2"/>
          <p:cNvSpPr>
            <a:spLocks noGrp="1"/>
          </p:cNvSpPr>
          <p:nvPr>
            <p:ph idx="1"/>
          </p:nvPr>
        </p:nvSpPr>
        <p:spPr/>
        <p:txBody>
          <a:bodyPr>
            <a:normAutofit/>
          </a:bodyPr>
          <a:lstStyle/>
          <a:p>
            <a:pPr marL="68580" indent="0">
              <a:buNone/>
            </a:pPr>
            <a:r>
              <a:rPr lang="en-GB" dirty="0"/>
              <a:t>EIS policy is that where there is an immediate risk of harm to one or more a teacher can intervene. In terms of two pupils fighting there would appear a clear risk of harm to at least one of the two.</a:t>
            </a:r>
          </a:p>
          <a:p>
            <a:pPr marL="68580" indent="0">
              <a:buNone/>
            </a:pPr>
            <a:endParaRPr lang="en-GB" dirty="0"/>
          </a:p>
          <a:p>
            <a:pPr marL="68580" indent="0">
              <a:buNone/>
            </a:pPr>
            <a:r>
              <a:rPr lang="en-GB" dirty="0"/>
              <a:t>Colleagues should be mindful of reasonable force.</a:t>
            </a:r>
          </a:p>
        </p:txBody>
      </p:sp>
    </p:spTree>
    <p:extLst>
      <p:ext uri="{BB962C8B-B14F-4D97-AF65-F5344CB8AC3E}">
        <p14:creationId xmlns:p14="http://schemas.microsoft.com/office/powerpoint/2010/main" val="3791470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Myth</a:t>
            </a:r>
          </a:p>
        </p:txBody>
      </p:sp>
      <p:sp>
        <p:nvSpPr>
          <p:cNvPr id="3" name="Content Placeholder 2"/>
          <p:cNvSpPr>
            <a:spLocks noGrp="1"/>
          </p:cNvSpPr>
          <p:nvPr>
            <p:ph idx="1"/>
          </p:nvPr>
        </p:nvSpPr>
        <p:spPr/>
        <p:txBody>
          <a:bodyPr/>
          <a:lstStyle/>
          <a:p>
            <a:r>
              <a:rPr lang="en-GB" dirty="0"/>
              <a:t>GCC have developing Guidelines and Procedures for use of Physical Intervention</a:t>
            </a:r>
          </a:p>
          <a:p>
            <a:r>
              <a:rPr lang="en-GB">
                <a:hlinkClick r:id="rId2"/>
              </a:rPr>
              <a:t>Physical Interventions Guidelines</a:t>
            </a:r>
            <a:endParaRPr lang="en-GB" dirty="0"/>
          </a:p>
          <a:p>
            <a:endParaRPr lang="en-GB" dirty="0"/>
          </a:p>
          <a:p>
            <a:r>
              <a:rPr lang="en-GB" dirty="0"/>
              <a:t> EIS policy in this area can be found here:</a:t>
            </a:r>
          </a:p>
          <a:p>
            <a:pPr marL="68580" indent="0">
              <a:buNone/>
            </a:pPr>
            <a:r>
              <a:rPr lang="en-GB" dirty="0"/>
              <a:t> </a:t>
            </a:r>
            <a:r>
              <a:rPr lang="en-GB" dirty="0">
                <a:hlinkClick r:id="rId3"/>
              </a:rPr>
              <a:t>Violent &amp; Disruptive Pupils</a:t>
            </a:r>
            <a:endParaRPr lang="en-GB" dirty="0"/>
          </a:p>
          <a:p>
            <a:endParaRPr lang="en-GB" dirty="0"/>
          </a:p>
          <a:p>
            <a:pPr marL="68580" indent="0">
              <a:buNone/>
            </a:pPr>
            <a:endParaRPr lang="en-GB" dirty="0"/>
          </a:p>
        </p:txBody>
      </p:sp>
    </p:spTree>
    <p:extLst>
      <p:ext uri="{BB962C8B-B14F-4D97-AF65-F5344CB8AC3E}">
        <p14:creationId xmlns:p14="http://schemas.microsoft.com/office/powerpoint/2010/main" val="2847938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Fact or Myth</a:t>
            </a:r>
          </a:p>
        </p:txBody>
      </p:sp>
      <p:sp>
        <p:nvSpPr>
          <p:cNvPr id="3" name="Content Placeholder 2"/>
          <p:cNvSpPr>
            <a:spLocks noGrp="1"/>
          </p:cNvSpPr>
          <p:nvPr>
            <p:ph idx="1"/>
          </p:nvPr>
        </p:nvSpPr>
        <p:spPr/>
        <p:txBody>
          <a:bodyPr/>
          <a:lstStyle/>
          <a:p>
            <a:pPr marL="0" indent="0">
              <a:buNone/>
            </a:pPr>
            <a:r>
              <a:rPr lang="en-GB" dirty="0"/>
              <a:t>Teachers can refuse to teach pupils who are violent.</a:t>
            </a:r>
          </a:p>
        </p:txBody>
      </p:sp>
    </p:spTree>
    <p:extLst>
      <p:ext uri="{BB962C8B-B14F-4D97-AF65-F5344CB8AC3E}">
        <p14:creationId xmlns:p14="http://schemas.microsoft.com/office/powerpoint/2010/main" val="96689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Myth</a:t>
            </a:r>
          </a:p>
        </p:txBody>
      </p:sp>
      <p:sp>
        <p:nvSpPr>
          <p:cNvPr id="3" name="Content Placeholder 2"/>
          <p:cNvSpPr>
            <a:spLocks noGrp="1"/>
          </p:cNvSpPr>
          <p:nvPr>
            <p:ph idx="1"/>
          </p:nvPr>
        </p:nvSpPr>
        <p:spPr/>
        <p:txBody>
          <a:bodyPr>
            <a:normAutofit fontScale="77500" lnSpcReduction="20000"/>
          </a:bodyPr>
          <a:lstStyle/>
          <a:p>
            <a:r>
              <a:rPr lang="en-GB" dirty="0"/>
              <a:t>A teacher’s contract with an employer defines the employment law perspective.  </a:t>
            </a:r>
            <a:r>
              <a:rPr lang="en-GB" b="1" dirty="0"/>
              <a:t>The contractual requirement is set out in the SNCT Handbook Part 2 paragraph 2.8, which states:“2.8 Subject to the policies and practice of the school and the Council, the duties of teachers are to: </a:t>
            </a:r>
            <a:endParaRPr lang="en-GB" dirty="0"/>
          </a:p>
          <a:p>
            <a:r>
              <a:rPr lang="en-GB" b="1" dirty="0"/>
              <a:t> (a) manage and organise classes through planning and preparing for teaching and learning.”</a:t>
            </a:r>
            <a:endParaRPr lang="en-GB" dirty="0"/>
          </a:p>
          <a:p>
            <a:r>
              <a:rPr lang="en-GB" dirty="0"/>
              <a:t>2.1.3	A teacher who refuses to admit a persistently disruptive pupil would, in effect, be refusing to comply with her or his contractual terms.</a:t>
            </a:r>
          </a:p>
          <a:p>
            <a:r>
              <a:rPr lang="en-GB" dirty="0"/>
              <a:t>2.1.4	In terms of the employment contract the teacher who refuses to admit a disruptive pupil could be subject to disciplinary action.</a:t>
            </a:r>
          </a:p>
          <a:p>
            <a:endParaRPr lang="en-GB" dirty="0"/>
          </a:p>
        </p:txBody>
      </p:sp>
    </p:spTree>
    <p:extLst>
      <p:ext uri="{BB962C8B-B14F-4D97-AF65-F5344CB8AC3E}">
        <p14:creationId xmlns:p14="http://schemas.microsoft.com/office/powerpoint/2010/main" val="482729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Myth</a:t>
            </a:r>
          </a:p>
        </p:txBody>
      </p:sp>
      <p:sp>
        <p:nvSpPr>
          <p:cNvPr id="3" name="Content Placeholder 2"/>
          <p:cNvSpPr>
            <a:spLocks noGrp="1"/>
          </p:cNvSpPr>
          <p:nvPr>
            <p:ph idx="1"/>
          </p:nvPr>
        </p:nvSpPr>
        <p:spPr/>
        <p:txBody>
          <a:bodyPr>
            <a:normAutofit fontScale="77500" lnSpcReduction="20000"/>
          </a:bodyPr>
          <a:lstStyle/>
          <a:p>
            <a:pPr marL="68580" indent="0">
              <a:buNone/>
            </a:pPr>
            <a:r>
              <a:rPr lang="en-GB" dirty="0"/>
              <a:t>However:</a:t>
            </a:r>
          </a:p>
          <a:p>
            <a:r>
              <a:rPr lang="en-GB" dirty="0"/>
              <a:t>Councils do have a duty to protect the health and safety of their employees. Therefore, if a teacher could establish that, by admitting a disruptive pupil to class, her or his safety was at risk the teacher would have the potential right to refuse to admit the pupil and not be subject to disciplinary action.  </a:t>
            </a:r>
          </a:p>
          <a:p>
            <a:r>
              <a:rPr lang="en-GB" dirty="0"/>
              <a:t>Councils also have a duty to protect the health and safety of other pupils in a class, and where there is a threat of physical violence, a risk assessment should be carried out and, based on its results, a case to refuse admittance may be made</a:t>
            </a:r>
          </a:p>
        </p:txBody>
      </p:sp>
    </p:spTree>
    <p:extLst>
      <p:ext uri="{BB962C8B-B14F-4D97-AF65-F5344CB8AC3E}">
        <p14:creationId xmlns:p14="http://schemas.microsoft.com/office/powerpoint/2010/main" val="2346165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Myth</a:t>
            </a:r>
          </a:p>
        </p:txBody>
      </p:sp>
      <p:sp>
        <p:nvSpPr>
          <p:cNvPr id="3" name="Content Placeholder 2"/>
          <p:cNvSpPr>
            <a:spLocks noGrp="1"/>
          </p:cNvSpPr>
          <p:nvPr>
            <p:ph idx="1"/>
          </p:nvPr>
        </p:nvSpPr>
        <p:spPr/>
        <p:txBody>
          <a:bodyPr>
            <a:normAutofit lnSpcReduction="10000"/>
          </a:bodyPr>
          <a:lstStyle/>
          <a:p>
            <a:pPr marL="68580" indent="0">
              <a:buNone/>
            </a:pPr>
            <a:r>
              <a:rPr lang="en-GB" dirty="0"/>
              <a:t>Where a pupil is violent staff should:</a:t>
            </a:r>
          </a:p>
          <a:p>
            <a:r>
              <a:rPr lang="en-GB" dirty="0"/>
              <a:t>Seek help from colleagues and management following establishment policy. </a:t>
            </a:r>
          </a:p>
          <a:p>
            <a:r>
              <a:rPr lang="en-GB" dirty="0"/>
              <a:t>The incident should be reported to management and the victim should ensure that the incident is recorded in the accident book and complete online incident reporting form</a:t>
            </a:r>
          </a:p>
          <a:p>
            <a:pPr marL="68580" indent="0">
              <a:buNone/>
            </a:pPr>
            <a:endParaRPr lang="en-GB" dirty="0"/>
          </a:p>
        </p:txBody>
      </p:sp>
    </p:spTree>
    <p:extLst>
      <p:ext uri="{BB962C8B-B14F-4D97-AF65-F5344CB8AC3E}">
        <p14:creationId xmlns:p14="http://schemas.microsoft.com/office/powerpoint/2010/main" val="12020355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Myth</a:t>
            </a:r>
          </a:p>
        </p:txBody>
      </p:sp>
      <p:sp>
        <p:nvSpPr>
          <p:cNvPr id="3" name="Content Placeholder 2"/>
          <p:cNvSpPr>
            <a:spLocks noGrp="1"/>
          </p:cNvSpPr>
          <p:nvPr>
            <p:ph idx="1"/>
          </p:nvPr>
        </p:nvSpPr>
        <p:spPr/>
        <p:txBody>
          <a:bodyPr>
            <a:normAutofit fontScale="92500" lnSpcReduction="20000"/>
          </a:bodyPr>
          <a:lstStyle/>
          <a:p>
            <a:r>
              <a:rPr lang="en-GB" dirty="0"/>
              <a:t>Ensure a risk assessment is carried out and that strategies for de-escalation/support are clear to all involved</a:t>
            </a:r>
          </a:p>
          <a:p>
            <a:r>
              <a:rPr lang="en-GB" dirty="0"/>
              <a:t>Call police if they believe the violent incident against them to merit this action</a:t>
            </a:r>
          </a:p>
          <a:p>
            <a:r>
              <a:rPr lang="en-GB" dirty="0"/>
              <a:t>Management can assist by bringing police officers to the workplace to interview the victim and witnesses rather than putting the onus on the victim to report the matter to the Police at the end of the working day in their own time.</a:t>
            </a:r>
          </a:p>
        </p:txBody>
      </p:sp>
    </p:spTree>
    <p:extLst>
      <p:ext uri="{BB962C8B-B14F-4D97-AF65-F5344CB8AC3E}">
        <p14:creationId xmlns:p14="http://schemas.microsoft.com/office/powerpoint/2010/main" val="2449445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Fact or Myth?</a:t>
            </a:r>
          </a:p>
        </p:txBody>
      </p:sp>
      <p:sp>
        <p:nvSpPr>
          <p:cNvPr id="3" name="Content Placeholder 2"/>
          <p:cNvSpPr>
            <a:spLocks noGrp="1"/>
          </p:cNvSpPr>
          <p:nvPr>
            <p:ph idx="1"/>
          </p:nvPr>
        </p:nvSpPr>
        <p:spPr/>
        <p:txBody>
          <a:bodyPr/>
          <a:lstStyle/>
          <a:p>
            <a:pPr marL="0" indent="0">
              <a:buNone/>
            </a:pPr>
            <a:r>
              <a:rPr lang="en-GB" dirty="0"/>
              <a:t>‘We can’t exclude this pupil for anything because they have Additional Support Needs.’</a:t>
            </a:r>
          </a:p>
        </p:txBody>
      </p:sp>
    </p:spTree>
    <p:extLst>
      <p:ext uri="{BB962C8B-B14F-4D97-AF65-F5344CB8AC3E}">
        <p14:creationId xmlns:p14="http://schemas.microsoft.com/office/powerpoint/2010/main" val="1878286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Fact or Myth</a:t>
            </a:r>
          </a:p>
        </p:txBody>
      </p:sp>
      <p:sp>
        <p:nvSpPr>
          <p:cNvPr id="3" name="Content Placeholder 2"/>
          <p:cNvSpPr>
            <a:spLocks noGrp="1"/>
          </p:cNvSpPr>
          <p:nvPr>
            <p:ph idx="1"/>
          </p:nvPr>
        </p:nvSpPr>
        <p:spPr/>
        <p:txBody>
          <a:bodyPr/>
          <a:lstStyle/>
          <a:p>
            <a:pPr marL="0" indent="0">
              <a:buNone/>
            </a:pPr>
            <a:r>
              <a:rPr lang="en-GB" dirty="0"/>
              <a:t>If a pupil abuses me on Social Media it is okay for me to reply in kind as it’s outside the school day.</a:t>
            </a:r>
          </a:p>
        </p:txBody>
      </p:sp>
    </p:spTree>
    <p:extLst>
      <p:ext uri="{BB962C8B-B14F-4D97-AF65-F5344CB8AC3E}">
        <p14:creationId xmlns:p14="http://schemas.microsoft.com/office/powerpoint/2010/main" val="3267020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Myth</a:t>
            </a:r>
          </a:p>
        </p:txBody>
      </p:sp>
      <p:sp>
        <p:nvSpPr>
          <p:cNvPr id="3" name="Content Placeholder 2"/>
          <p:cNvSpPr>
            <a:spLocks noGrp="1"/>
          </p:cNvSpPr>
          <p:nvPr>
            <p:ph idx="1"/>
          </p:nvPr>
        </p:nvSpPr>
        <p:spPr/>
        <p:txBody>
          <a:bodyPr/>
          <a:lstStyle/>
          <a:p>
            <a:r>
              <a:rPr lang="en-GB" dirty="0"/>
              <a:t>Teachers should not engage in any contact via Social Media with pupils. </a:t>
            </a:r>
          </a:p>
          <a:p>
            <a:r>
              <a:rPr lang="en-GB" dirty="0"/>
              <a:t>If there is abuse then it should be reported appropriately</a:t>
            </a:r>
          </a:p>
          <a:p>
            <a:r>
              <a:rPr lang="en-GB" dirty="0">
                <a:hlinkClick r:id="rId2"/>
              </a:rPr>
              <a:t>Social Media Guidance </a:t>
            </a:r>
            <a:endParaRPr lang="en-GB" dirty="0"/>
          </a:p>
          <a:p>
            <a:r>
              <a:rPr lang="en-GB" dirty="0">
                <a:hlinkClick r:id="rId3"/>
              </a:rPr>
              <a:t>GTCS guidance on use of Social Media</a:t>
            </a:r>
            <a:endParaRPr lang="en-GB" dirty="0"/>
          </a:p>
          <a:p>
            <a:endParaRPr lang="en-GB" dirty="0"/>
          </a:p>
        </p:txBody>
      </p:sp>
    </p:spTree>
    <p:extLst>
      <p:ext uri="{BB962C8B-B14F-4D97-AF65-F5344CB8AC3E}">
        <p14:creationId xmlns:p14="http://schemas.microsoft.com/office/powerpoint/2010/main" val="3630725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Fact or Myth</a:t>
            </a:r>
          </a:p>
        </p:txBody>
      </p:sp>
      <p:sp>
        <p:nvSpPr>
          <p:cNvPr id="3" name="Content Placeholder 2"/>
          <p:cNvSpPr>
            <a:spLocks noGrp="1"/>
          </p:cNvSpPr>
          <p:nvPr>
            <p:ph idx="1"/>
          </p:nvPr>
        </p:nvSpPr>
        <p:spPr/>
        <p:txBody>
          <a:bodyPr/>
          <a:lstStyle/>
          <a:p>
            <a:pPr marL="0" indent="0">
              <a:buNone/>
            </a:pPr>
            <a:r>
              <a:rPr lang="en-GB" dirty="0"/>
              <a:t>Every school should have a Discipline Policy which is regularly reviewed and shared with all new staff.</a:t>
            </a:r>
          </a:p>
        </p:txBody>
      </p:sp>
    </p:spTree>
    <p:extLst>
      <p:ext uri="{BB962C8B-B14F-4D97-AF65-F5344CB8AC3E}">
        <p14:creationId xmlns:p14="http://schemas.microsoft.com/office/powerpoint/2010/main" val="2933481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Fact</a:t>
            </a:r>
          </a:p>
        </p:txBody>
      </p:sp>
      <p:sp>
        <p:nvSpPr>
          <p:cNvPr id="3" name="Content Placeholder 2"/>
          <p:cNvSpPr>
            <a:spLocks noGrp="1"/>
          </p:cNvSpPr>
          <p:nvPr>
            <p:ph idx="1"/>
          </p:nvPr>
        </p:nvSpPr>
        <p:spPr/>
        <p:txBody>
          <a:bodyPr>
            <a:normAutofit lnSpcReduction="10000"/>
          </a:bodyPr>
          <a:lstStyle/>
          <a:p>
            <a:r>
              <a:rPr lang="en-GB" dirty="0"/>
              <a:t>GCC supports every establishment having a Promoting Positive Behaviour policy.</a:t>
            </a:r>
          </a:p>
          <a:p>
            <a:r>
              <a:rPr lang="en-GB" dirty="0"/>
              <a:t>This is backed up by GCC policy in this area, management of exclusions, anti-bullying policy and Management Circular on Violence in the workplace</a:t>
            </a:r>
          </a:p>
          <a:p>
            <a:r>
              <a:rPr lang="en-GB" dirty="0"/>
              <a:t>It would be good practice to review this annually and share with all new staff at start of term.</a:t>
            </a:r>
          </a:p>
        </p:txBody>
      </p:sp>
    </p:spTree>
    <p:extLst>
      <p:ext uri="{BB962C8B-B14F-4D97-AF65-F5344CB8AC3E}">
        <p14:creationId xmlns:p14="http://schemas.microsoft.com/office/powerpoint/2010/main" val="2839240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C1505-C64D-45AE-BE60-EF086162BFB5}"/>
              </a:ext>
            </a:extLst>
          </p:cNvPr>
          <p:cNvSpPr>
            <a:spLocks noGrp="1"/>
          </p:cNvSpPr>
          <p:nvPr>
            <p:ph type="title"/>
          </p:nvPr>
        </p:nvSpPr>
        <p:spPr/>
        <p:txBody>
          <a:bodyPr/>
          <a:lstStyle/>
          <a:p>
            <a:r>
              <a:rPr lang="en-GB" dirty="0"/>
              <a:t>Fact/Myth</a:t>
            </a:r>
          </a:p>
        </p:txBody>
      </p:sp>
      <p:sp>
        <p:nvSpPr>
          <p:cNvPr id="3" name="Content Placeholder 2">
            <a:extLst>
              <a:ext uri="{FF2B5EF4-FFF2-40B4-BE49-F238E27FC236}">
                <a16:creationId xmlns:a16="http://schemas.microsoft.com/office/drawing/2014/main" id="{BD4F29AE-5354-4256-99F5-59492B4855B4}"/>
              </a:ext>
            </a:extLst>
          </p:cNvPr>
          <p:cNvSpPr>
            <a:spLocks noGrp="1"/>
          </p:cNvSpPr>
          <p:nvPr>
            <p:ph idx="1"/>
          </p:nvPr>
        </p:nvSpPr>
        <p:spPr/>
        <p:txBody>
          <a:bodyPr/>
          <a:lstStyle/>
          <a:p>
            <a:r>
              <a:rPr lang="en-GB" dirty="0"/>
              <a:t>Phoning the police will criminalise a young person and make life difficult for me in school/GCC.</a:t>
            </a:r>
          </a:p>
        </p:txBody>
      </p:sp>
    </p:spTree>
    <p:extLst>
      <p:ext uri="{BB962C8B-B14F-4D97-AF65-F5344CB8AC3E}">
        <p14:creationId xmlns:p14="http://schemas.microsoft.com/office/powerpoint/2010/main" val="1843353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483FA-13CF-4EDD-A8EE-47D622A91674}"/>
              </a:ext>
            </a:extLst>
          </p:cNvPr>
          <p:cNvSpPr>
            <a:spLocks noGrp="1"/>
          </p:cNvSpPr>
          <p:nvPr>
            <p:ph type="title"/>
          </p:nvPr>
        </p:nvSpPr>
        <p:spPr/>
        <p:txBody>
          <a:bodyPr/>
          <a:lstStyle/>
          <a:p>
            <a:r>
              <a:rPr lang="en-GB" dirty="0"/>
              <a:t>Myth</a:t>
            </a:r>
          </a:p>
        </p:txBody>
      </p:sp>
      <p:sp>
        <p:nvSpPr>
          <p:cNvPr id="3" name="Content Placeholder 2">
            <a:extLst>
              <a:ext uri="{FF2B5EF4-FFF2-40B4-BE49-F238E27FC236}">
                <a16:creationId xmlns:a16="http://schemas.microsoft.com/office/drawing/2014/main" id="{7D4D34FD-828C-4D2C-99F3-455ACC2124B4}"/>
              </a:ext>
            </a:extLst>
          </p:cNvPr>
          <p:cNvSpPr>
            <a:spLocks noGrp="1"/>
          </p:cNvSpPr>
          <p:nvPr>
            <p:ph idx="1"/>
          </p:nvPr>
        </p:nvSpPr>
        <p:spPr/>
        <p:txBody>
          <a:bodyPr/>
          <a:lstStyle/>
          <a:p>
            <a:r>
              <a:rPr lang="en-GB" dirty="0"/>
              <a:t>Phoning the police is part of your right as a citizen and indeed GCC include this in their flowcharts on how violent incidents should be dealt with</a:t>
            </a:r>
          </a:p>
          <a:p>
            <a:r>
              <a:rPr lang="en-GB" dirty="0">
                <a:hlinkClick r:id="rId2"/>
              </a:rPr>
              <a:t>Violence at Work Flow Charts</a:t>
            </a:r>
            <a:endParaRPr lang="en-GB" dirty="0"/>
          </a:p>
        </p:txBody>
      </p:sp>
    </p:spTree>
    <p:extLst>
      <p:ext uri="{BB962C8B-B14F-4D97-AF65-F5344CB8AC3E}">
        <p14:creationId xmlns:p14="http://schemas.microsoft.com/office/powerpoint/2010/main" val="2385657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30CAF-9564-414B-811F-6B2413BDB24A}"/>
              </a:ext>
            </a:extLst>
          </p:cNvPr>
          <p:cNvSpPr>
            <a:spLocks noGrp="1"/>
          </p:cNvSpPr>
          <p:nvPr>
            <p:ph type="title"/>
          </p:nvPr>
        </p:nvSpPr>
        <p:spPr/>
        <p:txBody>
          <a:bodyPr/>
          <a:lstStyle/>
          <a:p>
            <a:r>
              <a:rPr lang="en-GB" dirty="0"/>
              <a:t>Myth</a:t>
            </a:r>
          </a:p>
        </p:txBody>
      </p:sp>
      <p:sp>
        <p:nvSpPr>
          <p:cNvPr id="3" name="Content Placeholder 2">
            <a:extLst>
              <a:ext uri="{FF2B5EF4-FFF2-40B4-BE49-F238E27FC236}">
                <a16:creationId xmlns:a16="http://schemas.microsoft.com/office/drawing/2014/main" id="{2B99D3DC-3F0B-4CF8-83EF-F73A786E79BC}"/>
              </a:ext>
            </a:extLst>
          </p:cNvPr>
          <p:cNvSpPr>
            <a:spLocks noGrp="1"/>
          </p:cNvSpPr>
          <p:nvPr>
            <p:ph idx="1"/>
          </p:nvPr>
        </p:nvSpPr>
        <p:spPr/>
        <p:txBody>
          <a:bodyPr/>
          <a:lstStyle/>
          <a:p>
            <a:r>
              <a:rPr lang="en-GB" dirty="0"/>
              <a:t>Few young people will be charged as a result of assault on a staff member due to their age but it can be a support in getting them the additional support they require.</a:t>
            </a:r>
          </a:p>
        </p:txBody>
      </p:sp>
    </p:spTree>
    <p:extLst>
      <p:ext uri="{BB962C8B-B14F-4D97-AF65-F5344CB8AC3E}">
        <p14:creationId xmlns:p14="http://schemas.microsoft.com/office/powerpoint/2010/main" val="12224205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Fact</a:t>
            </a:r>
          </a:p>
        </p:txBody>
      </p:sp>
      <p:sp>
        <p:nvSpPr>
          <p:cNvPr id="3" name="Content Placeholder 2"/>
          <p:cNvSpPr>
            <a:spLocks noGrp="1"/>
          </p:cNvSpPr>
          <p:nvPr>
            <p:ph idx="1"/>
          </p:nvPr>
        </p:nvSpPr>
        <p:spPr/>
        <p:txBody>
          <a:bodyPr/>
          <a:lstStyle/>
          <a:p>
            <a:r>
              <a:rPr lang="en-GB" dirty="0">
                <a:hlinkClick r:id="rId2"/>
              </a:rPr>
              <a:t>Promoting Positive Behaviour Policy</a:t>
            </a:r>
            <a:endParaRPr lang="en-GB" dirty="0"/>
          </a:p>
          <a:p>
            <a:r>
              <a:rPr lang="en-GB" dirty="0">
                <a:hlinkClick r:id="rId3"/>
              </a:rPr>
              <a:t>MC 8 Managing Exclusions</a:t>
            </a:r>
            <a:endParaRPr lang="en-GB" dirty="0"/>
          </a:p>
          <a:p>
            <a:r>
              <a:rPr lang="en-GB" dirty="0">
                <a:hlinkClick r:id="rId4"/>
              </a:rPr>
              <a:t>Violence and Aggression to Staff MC 76</a:t>
            </a:r>
            <a:endParaRPr lang="en-GB" dirty="0"/>
          </a:p>
          <a:p>
            <a:r>
              <a:rPr lang="en-GB" dirty="0">
                <a:hlinkClick r:id="rId5"/>
              </a:rPr>
              <a:t>Anti-Bullying Policy</a:t>
            </a:r>
            <a:endParaRPr lang="en-GB" dirty="0"/>
          </a:p>
          <a:p>
            <a:r>
              <a:rPr lang="en-GB" dirty="0"/>
              <a:t>Anti-Bullying – </a:t>
            </a:r>
            <a:r>
              <a:rPr lang="en-GB" dirty="0">
                <a:hlinkClick r:id="rId6"/>
              </a:rPr>
              <a:t>Go Glasgow page</a:t>
            </a:r>
            <a:endParaRPr lang="en-GB" dirty="0"/>
          </a:p>
          <a:p>
            <a:pPr marL="68580" indent="0">
              <a:buNone/>
            </a:pPr>
            <a:r>
              <a:rPr lang="en-GB" dirty="0">
                <a:hlinkClick r:id="rId7"/>
              </a:rPr>
              <a:t>PDF of Page</a:t>
            </a:r>
            <a:endParaRPr lang="en-GB" dirty="0"/>
          </a:p>
          <a:p>
            <a:r>
              <a:rPr lang="en-GB" dirty="0">
                <a:hlinkClick r:id="rId8"/>
              </a:rPr>
              <a:t>EIS Policy and Guidance on Violence to Staff</a:t>
            </a:r>
            <a:endParaRPr lang="en-GB" dirty="0"/>
          </a:p>
          <a:p>
            <a:endParaRPr lang="en-GB" dirty="0"/>
          </a:p>
          <a:p>
            <a:endParaRPr lang="en-GB" dirty="0"/>
          </a:p>
        </p:txBody>
      </p:sp>
    </p:spTree>
    <p:extLst>
      <p:ext uri="{BB962C8B-B14F-4D97-AF65-F5344CB8AC3E}">
        <p14:creationId xmlns:p14="http://schemas.microsoft.com/office/powerpoint/2010/main" val="1174023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Myth</a:t>
            </a:r>
          </a:p>
        </p:txBody>
      </p:sp>
      <p:sp>
        <p:nvSpPr>
          <p:cNvPr id="3" name="Content Placeholder 2"/>
          <p:cNvSpPr>
            <a:spLocks noGrp="1"/>
          </p:cNvSpPr>
          <p:nvPr>
            <p:ph idx="1"/>
          </p:nvPr>
        </p:nvSpPr>
        <p:spPr/>
        <p:txBody>
          <a:bodyPr>
            <a:normAutofit/>
          </a:bodyPr>
          <a:lstStyle/>
          <a:p>
            <a:pPr marL="0" indent="0">
              <a:buNone/>
            </a:pPr>
            <a:r>
              <a:rPr lang="en-GB" dirty="0"/>
              <a:t>Management Circular 8 states:</a:t>
            </a:r>
          </a:p>
          <a:p>
            <a:pPr marL="0" indent="0">
              <a:buNone/>
            </a:pPr>
            <a:r>
              <a:rPr lang="en-GB" dirty="0"/>
              <a:t> The procedures outlined in this Management Circular apply equally to all schools and learning establishments in Glasgow City Council and must be complied with in full</a:t>
            </a:r>
          </a:p>
        </p:txBody>
      </p:sp>
    </p:spTree>
    <p:extLst>
      <p:ext uri="{BB962C8B-B14F-4D97-AF65-F5344CB8AC3E}">
        <p14:creationId xmlns:p14="http://schemas.microsoft.com/office/powerpoint/2010/main" val="4255783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C5375-BB44-402F-9EF7-BEC24BD8CC87}"/>
              </a:ext>
            </a:extLst>
          </p:cNvPr>
          <p:cNvSpPr>
            <a:spLocks noGrp="1"/>
          </p:cNvSpPr>
          <p:nvPr>
            <p:ph type="title"/>
          </p:nvPr>
        </p:nvSpPr>
        <p:spPr/>
        <p:txBody>
          <a:bodyPr/>
          <a:lstStyle/>
          <a:p>
            <a:r>
              <a:rPr lang="en-GB" dirty="0"/>
              <a:t>Myth</a:t>
            </a:r>
          </a:p>
        </p:txBody>
      </p:sp>
      <p:sp>
        <p:nvSpPr>
          <p:cNvPr id="3" name="Content Placeholder 2">
            <a:extLst>
              <a:ext uri="{FF2B5EF4-FFF2-40B4-BE49-F238E27FC236}">
                <a16:creationId xmlns:a16="http://schemas.microsoft.com/office/drawing/2014/main" id="{E4F9DFD9-BDDE-43A4-A151-C475FA350893}"/>
              </a:ext>
            </a:extLst>
          </p:cNvPr>
          <p:cNvSpPr>
            <a:spLocks noGrp="1"/>
          </p:cNvSpPr>
          <p:nvPr>
            <p:ph idx="1"/>
          </p:nvPr>
        </p:nvSpPr>
        <p:spPr/>
        <p:txBody>
          <a:bodyPr>
            <a:normAutofit fontScale="92500" lnSpcReduction="10000"/>
          </a:bodyPr>
          <a:lstStyle/>
          <a:p>
            <a:r>
              <a:rPr lang="en-GB" dirty="0"/>
              <a:t>Wellbeing and Assessment Plan and Risk Assessment including the use of violence and weapons </a:t>
            </a:r>
            <a:r>
              <a:rPr lang="en-GB" dirty="0" err="1"/>
              <a:t>i</a:t>
            </a:r>
            <a:r>
              <a:rPr lang="en-GB" dirty="0"/>
              <a:t>. In any situation where a child or young person is identified or assessed as being at risk of exclusion, the current Risk Assessment and Wellbeing and Assessment Plan must be followed and reviewed appropriately; if neither of these assessments are already in place, they should be considered as part of the school’s preventative strategy.</a:t>
            </a:r>
          </a:p>
          <a:p>
            <a:endParaRPr lang="en-GB" dirty="0"/>
          </a:p>
        </p:txBody>
      </p:sp>
    </p:spTree>
    <p:extLst>
      <p:ext uri="{BB962C8B-B14F-4D97-AF65-F5344CB8AC3E}">
        <p14:creationId xmlns:p14="http://schemas.microsoft.com/office/powerpoint/2010/main" val="52118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1FCE2-F941-42DF-A778-42C4DE8FBE31}"/>
              </a:ext>
            </a:extLst>
          </p:cNvPr>
          <p:cNvSpPr>
            <a:spLocks noGrp="1"/>
          </p:cNvSpPr>
          <p:nvPr>
            <p:ph type="title"/>
          </p:nvPr>
        </p:nvSpPr>
        <p:spPr/>
        <p:txBody>
          <a:bodyPr/>
          <a:lstStyle/>
          <a:p>
            <a:r>
              <a:rPr lang="en-GB" dirty="0"/>
              <a:t>Myth</a:t>
            </a:r>
          </a:p>
        </p:txBody>
      </p:sp>
      <p:sp>
        <p:nvSpPr>
          <p:cNvPr id="3" name="Content Placeholder 2">
            <a:extLst>
              <a:ext uri="{FF2B5EF4-FFF2-40B4-BE49-F238E27FC236}">
                <a16:creationId xmlns:a16="http://schemas.microsoft.com/office/drawing/2014/main" id="{0F13BDF9-C4D6-47D3-B0C0-9D99640C1338}"/>
              </a:ext>
            </a:extLst>
          </p:cNvPr>
          <p:cNvSpPr>
            <a:spLocks noGrp="1"/>
          </p:cNvSpPr>
          <p:nvPr>
            <p:ph idx="1"/>
          </p:nvPr>
        </p:nvSpPr>
        <p:spPr/>
        <p:txBody>
          <a:bodyPr>
            <a:normAutofit fontScale="55000" lnSpcReduction="20000"/>
          </a:bodyPr>
          <a:lstStyle/>
          <a:p>
            <a:r>
              <a:rPr lang="en-GB" dirty="0"/>
              <a:t>1.10 “Informal Exclusions” The practice of “informal exclusions” has no legal basis, is contrary to Glasgow City Council’s Child Protection Procedures and should not be used in any circumstance.</a:t>
            </a:r>
          </a:p>
          <a:p>
            <a:r>
              <a:rPr lang="en-GB" dirty="0"/>
              <a:t>1.11 Exceptional circumstance related to mental or emotional wellbeing</a:t>
            </a:r>
          </a:p>
          <a:p>
            <a:r>
              <a:rPr lang="en-GB" dirty="0"/>
              <a:t> </a:t>
            </a:r>
            <a:r>
              <a:rPr lang="en-GB" dirty="0" err="1"/>
              <a:t>i</a:t>
            </a:r>
            <a:r>
              <a:rPr lang="en-GB" dirty="0"/>
              <a:t>. Where it has identified that a child’s or young person’s additional support need pertains to significant mental or emotional distress, and/or a difficulty to self-regulate, the school may seek support from a parent/carer to help the child or young person de-escalate and to allow further planning to meet the needs of the child or young person at school level. This may, in some circumstances, involve the child or young person being taken home by the parent/carer in a similar way to a child or young person who presents as unwell. ii. While this is not an exclusion any intention to use this kind of supportive intervention must be:  a) intimated to the Head of Service;  b) for the shortest possible duration;  c) identified in the child’s or young person’s Risk Assessment (see Section 4) and Wellbeing and Assessment Plan;  d) reviewed and evaluated rigorously by the Learning Community - Joint Support Team or Staged Intervention and Inclusion Meeting (as appropriate).</a:t>
            </a:r>
          </a:p>
        </p:txBody>
      </p:sp>
    </p:spTree>
    <p:extLst>
      <p:ext uri="{BB962C8B-B14F-4D97-AF65-F5344CB8AC3E}">
        <p14:creationId xmlns:p14="http://schemas.microsoft.com/office/powerpoint/2010/main" val="1364213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Myth</a:t>
            </a:r>
          </a:p>
        </p:txBody>
      </p:sp>
      <p:sp>
        <p:nvSpPr>
          <p:cNvPr id="3" name="Content Placeholder 2"/>
          <p:cNvSpPr>
            <a:spLocks noGrp="1"/>
          </p:cNvSpPr>
          <p:nvPr>
            <p:ph idx="1"/>
          </p:nvPr>
        </p:nvSpPr>
        <p:spPr/>
        <p:txBody>
          <a:bodyPr/>
          <a:lstStyle/>
          <a:p>
            <a:pPr marL="0" indent="0">
              <a:buNone/>
            </a:pPr>
            <a:r>
              <a:rPr lang="en-GB" dirty="0"/>
              <a:t>Procedures for Exclusion of any pupil is outlined within this document and should be clear within any school discipline policy.</a:t>
            </a:r>
          </a:p>
          <a:p>
            <a:pPr marL="0" indent="0">
              <a:buNone/>
            </a:pPr>
            <a:endParaRPr lang="en-GB" dirty="0"/>
          </a:p>
          <a:p>
            <a:pPr marL="0" indent="0">
              <a:buNone/>
            </a:pPr>
            <a:r>
              <a:rPr lang="en-GB" dirty="0"/>
              <a:t>You can find the full document here:</a:t>
            </a:r>
          </a:p>
          <a:p>
            <a:pPr marL="0" indent="0">
              <a:buNone/>
            </a:pPr>
            <a:r>
              <a:rPr lang="en-GB" dirty="0">
                <a:hlinkClick r:id="rId2"/>
              </a:rPr>
              <a:t>Management Circular 8</a:t>
            </a:r>
            <a:endParaRPr lang="en-GB" dirty="0"/>
          </a:p>
        </p:txBody>
      </p:sp>
    </p:spTree>
    <p:extLst>
      <p:ext uri="{BB962C8B-B14F-4D97-AF65-F5344CB8AC3E}">
        <p14:creationId xmlns:p14="http://schemas.microsoft.com/office/powerpoint/2010/main" val="3373941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Fact or Myth?</a:t>
            </a:r>
          </a:p>
        </p:txBody>
      </p:sp>
      <p:sp>
        <p:nvSpPr>
          <p:cNvPr id="3" name="Content Placeholder 2"/>
          <p:cNvSpPr>
            <a:spLocks noGrp="1"/>
          </p:cNvSpPr>
          <p:nvPr>
            <p:ph idx="1"/>
          </p:nvPr>
        </p:nvSpPr>
        <p:spPr/>
        <p:txBody>
          <a:bodyPr/>
          <a:lstStyle/>
          <a:p>
            <a:pPr marL="0" indent="0">
              <a:buNone/>
            </a:pPr>
            <a:r>
              <a:rPr lang="en-GB" dirty="0"/>
              <a:t>Only members of SMT can complete the Incident Reporting Form.</a:t>
            </a:r>
          </a:p>
        </p:txBody>
      </p:sp>
    </p:spTree>
    <p:extLst>
      <p:ext uri="{BB962C8B-B14F-4D97-AF65-F5344CB8AC3E}">
        <p14:creationId xmlns:p14="http://schemas.microsoft.com/office/powerpoint/2010/main" val="778154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Myth</a:t>
            </a:r>
          </a:p>
        </p:txBody>
      </p:sp>
      <p:sp>
        <p:nvSpPr>
          <p:cNvPr id="3" name="Content Placeholder 2"/>
          <p:cNvSpPr>
            <a:spLocks noGrp="1"/>
          </p:cNvSpPr>
          <p:nvPr>
            <p:ph idx="1"/>
          </p:nvPr>
        </p:nvSpPr>
        <p:spPr/>
        <p:txBody>
          <a:bodyPr>
            <a:normAutofit fontScale="92500" lnSpcReduction="20000"/>
          </a:bodyPr>
          <a:lstStyle/>
          <a:p>
            <a:r>
              <a:rPr lang="en-GB" dirty="0"/>
              <a:t>The incident form is there to be used by anyone who is subject to an incident of violence or abuse.</a:t>
            </a:r>
          </a:p>
          <a:p>
            <a:r>
              <a:rPr lang="en-GB" dirty="0"/>
              <a:t>It can clearly be accessed from the Glasgow Online homepage and is found in top right corner.</a:t>
            </a:r>
          </a:p>
          <a:p>
            <a:r>
              <a:rPr lang="en-GB" dirty="0"/>
              <a:t>Staff should of course be discussing the incident with their Line Managers to ensure they have every opportunity to act upon what has happened to avoid any repeat.</a:t>
            </a:r>
          </a:p>
          <a:p>
            <a:r>
              <a:rPr lang="en-GB" dirty="0"/>
              <a:t>H&amp;S consider these figures at their meetings.</a:t>
            </a:r>
          </a:p>
        </p:txBody>
      </p:sp>
    </p:spTree>
    <p:extLst>
      <p:ext uri="{BB962C8B-B14F-4D97-AF65-F5344CB8AC3E}">
        <p14:creationId xmlns:p14="http://schemas.microsoft.com/office/powerpoint/2010/main" val="3272880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Fact or Myth</a:t>
            </a:r>
          </a:p>
        </p:txBody>
      </p:sp>
      <p:sp>
        <p:nvSpPr>
          <p:cNvPr id="3" name="Content Placeholder 2"/>
          <p:cNvSpPr>
            <a:spLocks noGrp="1"/>
          </p:cNvSpPr>
          <p:nvPr>
            <p:ph idx="1"/>
          </p:nvPr>
        </p:nvSpPr>
        <p:spPr/>
        <p:txBody>
          <a:bodyPr/>
          <a:lstStyle/>
          <a:p>
            <a:pPr marL="0" indent="0">
              <a:buNone/>
            </a:pPr>
            <a:r>
              <a:rPr lang="en-GB" dirty="0"/>
              <a:t>Pupils have the right to keep their mobile phone on in class.</a:t>
            </a:r>
          </a:p>
        </p:txBody>
      </p:sp>
    </p:spTree>
    <p:extLst>
      <p:ext uri="{BB962C8B-B14F-4D97-AF65-F5344CB8AC3E}">
        <p14:creationId xmlns:p14="http://schemas.microsoft.com/office/powerpoint/2010/main" val="29150331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1228</TotalTime>
  <Words>1276</Words>
  <Application>Microsoft Office PowerPoint</Application>
  <PresentationFormat>On-screen Show (4:3)</PresentationFormat>
  <Paragraphs>95</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Century Gothic</vt:lpstr>
      <vt:lpstr>Wingdings 2</vt:lpstr>
      <vt:lpstr>Austin</vt:lpstr>
      <vt:lpstr>Discipline – Fact or Myth?</vt:lpstr>
      <vt:lpstr>Fact or Myth?</vt:lpstr>
      <vt:lpstr>Myth</vt:lpstr>
      <vt:lpstr>Myth</vt:lpstr>
      <vt:lpstr>Myth</vt:lpstr>
      <vt:lpstr>Myth</vt:lpstr>
      <vt:lpstr>Fact or Myth?</vt:lpstr>
      <vt:lpstr>Myth</vt:lpstr>
      <vt:lpstr>Fact or Myth</vt:lpstr>
      <vt:lpstr>Myth/Fact</vt:lpstr>
      <vt:lpstr>Myth/Fact</vt:lpstr>
      <vt:lpstr>Fact or Myth?</vt:lpstr>
      <vt:lpstr>Myth</vt:lpstr>
      <vt:lpstr>Myth</vt:lpstr>
      <vt:lpstr>Fact or Myth</vt:lpstr>
      <vt:lpstr>Myth</vt:lpstr>
      <vt:lpstr>Myth</vt:lpstr>
      <vt:lpstr>Myth</vt:lpstr>
      <vt:lpstr>Myth</vt:lpstr>
      <vt:lpstr>Fact or Myth</vt:lpstr>
      <vt:lpstr>Myth</vt:lpstr>
      <vt:lpstr>Fact or Myth</vt:lpstr>
      <vt:lpstr>Fact</vt:lpstr>
      <vt:lpstr>Fact/Myth</vt:lpstr>
      <vt:lpstr>Myth</vt:lpstr>
      <vt:lpstr>Myth</vt:lpstr>
      <vt:lpstr>Fact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Discipline – Fact or Myth?</dc:title>
  <dc:creator>Sec</dc:creator>
  <cp:lastModifiedBy>Susan Quinn (Glasgow - Sec)</cp:lastModifiedBy>
  <cp:revision>32</cp:revision>
  <dcterms:created xsi:type="dcterms:W3CDTF">2015-09-09T08:03:17Z</dcterms:created>
  <dcterms:modified xsi:type="dcterms:W3CDTF">2019-02-21T11:01:43Z</dcterms:modified>
</cp:coreProperties>
</file>